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736" y="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8B11E1-7D2E-624D-83E5-FA35A90E574A}" type="doc">
      <dgm:prSet loTypeId="urn:microsoft.com/office/officeart/2005/8/layout/radial3" loCatId="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4399EEA-CF6B-A44E-A6CE-B9B42B8E31B8}">
      <dgm:prSet phldrT="[Text]" custT="1"/>
      <dgm:spPr/>
      <dgm:t>
        <a:bodyPr/>
        <a:lstStyle/>
        <a:p>
          <a:r>
            <a:rPr lang="en-US" sz="2400" b="1" dirty="0"/>
            <a:t>René Angélil Overall Rating</a:t>
          </a:r>
        </a:p>
      </dgm:t>
    </dgm:pt>
    <dgm:pt modelId="{43A5CE88-C447-E44A-B126-BBCD45EE066B}" type="parTrans" cxnId="{B99D2E74-B897-774C-8B5E-D6C5E699D738}">
      <dgm:prSet/>
      <dgm:spPr/>
      <dgm:t>
        <a:bodyPr/>
        <a:lstStyle/>
        <a:p>
          <a:endParaRPr lang="en-US"/>
        </a:p>
      </dgm:t>
    </dgm:pt>
    <dgm:pt modelId="{D4BA99ED-7927-C74E-9212-2F483AF9EA92}" type="sibTrans" cxnId="{B99D2E74-B897-774C-8B5E-D6C5E699D738}">
      <dgm:prSet/>
      <dgm:spPr/>
      <dgm:t>
        <a:bodyPr/>
        <a:lstStyle/>
        <a:p>
          <a:endParaRPr lang="en-US"/>
        </a:p>
      </dgm:t>
    </dgm:pt>
    <dgm:pt modelId="{2F766918-DE9C-BA4F-87E2-D479D86E0FC6}">
      <dgm:prSet phldrT="[Text]" custT="1"/>
      <dgm:spPr/>
      <dgm:t>
        <a:bodyPr anchor="t"/>
        <a:lstStyle/>
        <a:p>
          <a:r>
            <a:rPr lang="en-US" sz="2000" b="1" dirty="0"/>
            <a:t>Longevity Planning</a:t>
          </a:r>
        </a:p>
        <a:p>
          <a:r>
            <a:rPr lang="en-US" sz="1600" b="0" dirty="0"/>
            <a:t>* Excelled at longevity planning by prioritizing vocal health, pacing releases, and diversifying income through residence and branding</a:t>
          </a:r>
        </a:p>
        <a:p>
          <a:r>
            <a:rPr lang="en-US" sz="1600" b="0" dirty="0"/>
            <a:t>* Made sure Dion’s career remained profitable and relevant beyond traditional pop career timelines</a:t>
          </a:r>
        </a:p>
      </dgm:t>
    </dgm:pt>
    <dgm:pt modelId="{E34A2C32-D0DD-2040-AED3-46347E86D0A5}" type="parTrans" cxnId="{37019009-2C6D-434B-BD15-0EEA6573D0E9}">
      <dgm:prSet/>
      <dgm:spPr/>
      <dgm:t>
        <a:bodyPr/>
        <a:lstStyle/>
        <a:p>
          <a:endParaRPr lang="en-US"/>
        </a:p>
      </dgm:t>
    </dgm:pt>
    <dgm:pt modelId="{8C8EC5F3-2E4D-5C4C-8CE5-261DAB0D621F}" type="sibTrans" cxnId="{37019009-2C6D-434B-BD15-0EEA6573D0E9}">
      <dgm:prSet/>
      <dgm:spPr/>
      <dgm:t>
        <a:bodyPr/>
        <a:lstStyle/>
        <a:p>
          <a:endParaRPr lang="en-US"/>
        </a:p>
      </dgm:t>
    </dgm:pt>
    <dgm:pt modelId="{D04B0CD8-FE4D-854F-B229-57838021D2B0}">
      <dgm:prSet phldrT="[Text]" custT="1"/>
      <dgm:spPr/>
      <dgm:t>
        <a:bodyPr anchor="t"/>
        <a:lstStyle/>
        <a:p>
          <a:r>
            <a:rPr lang="en-US" sz="2000" b="1" dirty="0"/>
            <a:t>Leadership Strengths</a:t>
          </a:r>
        </a:p>
        <a:p>
          <a:r>
            <a:rPr lang="en-US" sz="1800" dirty="0"/>
            <a:t>*</a:t>
          </a:r>
          <a:r>
            <a:rPr lang="en-US" sz="1600" dirty="0"/>
            <a:t>Long-term and artist -first vision</a:t>
          </a:r>
        </a:p>
        <a:p>
          <a:r>
            <a:rPr lang="en-US" sz="1600" dirty="0"/>
            <a:t>* Demonstrated patience, strategic thinking, and belief in his artist’s potential </a:t>
          </a:r>
        </a:p>
      </dgm:t>
    </dgm:pt>
    <dgm:pt modelId="{4A07B0A3-934D-2941-9E8C-AA8649425A35}" type="parTrans" cxnId="{F0A371F4-1953-584B-9D05-B99BD5BC4E60}">
      <dgm:prSet/>
      <dgm:spPr/>
      <dgm:t>
        <a:bodyPr/>
        <a:lstStyle/>
        <a:p>
          <a:endParaRPr lang="en-US"/>
        </a:p>
      </dgm:t>
    </dgm:pt>
    <dgm:pt modelId="{498C4702-3304-FA49-8947-90003A480E35}" type="sibTrans" cxnId="{F0A371F4-1953-584B-9D05-B99BD5BC4E60}">
      <dgm:prSet/>
      <dgm:spPr/>
      <dgm:t>
        <a:bodyPr/>
        <a:lstStyle/>
        <a:p>
          <a:endParaRPr lang="en-US"/>
        </a:p>
      </dgm:t>
    </dgm:pt>
    <dgm:pt modelId="{87124097-7C33-7245-B630-AADC043B7E24}">
      <dgm:prSet phldrT="[Text]" custT="1"/>
      <dgm:spPr/>
      <dgm:t>
        <a:bodyPr anchor="t"/>
        <a:lstStyle/>
        <a:p>
          <a:r>
            <a:rPr lang="en-US" sz="2000" b="1" dirty="0"/>
            <a:t>Opportunities for Artist(s)</a:t>
          </a:r>
        </a:p>
        <a:p>
          <a:r>
            <a:rPr lang="en-US" sz="1800" b="0" dirty="0"/>
            <a:t>* Transformative opportunities by strategically guiding Dion into the English language market</a:t>
          </a:r>
        </a:p>
        <a:p>
          <a:r>
            <a:rPr lang="en-US" sz="1800" b="0" dirty="0"/>
            <a:t>Expanding her reach beyond Quebec and Europe</a:t>
          </a:r>
        </a:p>
        <a:p>
          <a:r>
            <a:rPr lang="en-US" sz="1800" b="0" dirty="0"/>
            <a:t>*International touring, award recognition, film soundtracks, and long-term residence such as Las Vegas </a:t>
          </a:r>
        </a:p>
        <a:p>
          <a:r>
            <a:rPr lang="en-US" sz="1800" b="0" dirty="0"/>
            <a:t>* 2</a:t>
          </a:r>
          <a:r>
            <a:rPr lang="en-US" sz="1800" b="0" baseline="30000" dirty="0"/>
            <a:t>nd</a:t>
          </a:r>
          <a:r>
            <a:rPr lang="en-US" sz="1800" b="0" dirty="0"/>
            <a:t> Concert Tour</a:t>
          </a:r>
        </a:p>
      </dgm:t>
    </dgm:pt>
    <dgm:pt modelId="{44A5204B-1590-FF4B-94BD-FA0A2BB044D4}" type="parTrans" cxnId="{564F8D25-F224-FA41-9421-395869B4EB72}">
      <dgm:prSet/>
      <dgm:spPr/>
      <dgm:t>
        <a:bodyPr/>
        <a:lstStyle/>
        <a:p>
          <a:endParaRPr lang="en-US"/>
        </a:p>
      </dgm:t>
    </dgm:pt>
    <dgm:pt modelId="{DCBF1011-F551-E046-9E88-0FE0C98F971E}" type="sibTrans" cxnId="{564F8D25-F224-FA41-9421-395869B4EB72}">
      <dgm:prSet/>
      <dgm:spPr/>
      <dgm:t>
        <a:bodyPr/>
        <a:lstStyle/>
        <a:p>
          <a:endParaRPr lang="en-US"/>
        </a:p>
      </dgm:t>
    </dgm:pt>
    <dgm:pt modelId="{9E1CA39C-5C57-E44E-8803-0DFC53CAD474}">
      <dgm:prSet phldrT="[Text]" custT="1"/>
      <dgm:spPr/>
      <dgm:t>
        <a:bodyPr anchor="t"/>
        <a:lstStyle/>
        <a:p>
          <a:r>
            <a:rPr lang="en-US" sz="2000" b="1" dirty="0"/>
            <a:t>Visionary Traits</a:t>
          </a:r>
        </a:p>
        <a:p>
          <a:r>
            <a:rPr lang="en-US" sz="1800" b="0" dirty="0"/>
            <a:t>*Ability to identify undeveloped markets,</a:t>
          </a:r>
        </a:p>
        <a:p>
          <a:r>
            <a:rPr lang="en-US" sz="1800" b="0" dirty="0"/>
            <a:t>* Forsee long-term industry shifts</a:t>
          </a:r>
        </a:p>
        <a:p>
          <a:r>
            <a:rPr lang="en-US" sz="1800" b="0" dirty="0"/>
            <a:t>*Envisioned a global, multi-decade career/elite artist management </a:t>
          </a:r>
        </a:p>
      </dgm:t>
    </dgm:pt>
    <dgm:pt modelId="{DA4A389F-E541-9A43-B296-34E8CBDE1F12}" type="parTrans" cxnId="{12CAAB48-7BC8-6D41-B6EE-EDE02C45071B}">
      <dgm:prSet/>
      <dgm:spPr/>
      <dgm:t>
        <a:bodyPr/>
        <a:lstStyle/>
        <a:p>
          <a:endParaRPr lang="en-US"/>
        </a:p>
      </dgm:t>
    </dgm:pt>
    <dgm:pt modelId="{3CB783B9-5FE1-0741-B552-6D8693DA3CD2}" type="sibTrans" cxnId="{12CAAB48-7BC8-6D41-B6EE-EDE02C45071B}">
      <dgm:prSet/>
      <dgm:spPr/>
      <dgm:t>
        <a:bodyPr/>
        <a:lstStyle/>
        <a:p>
          <a:endParaRPr lang="en-US"/>
        </a:p>
      </dgm:t>
    </dgm:pt>
    <dgm:pt modelId="{1DA78955-E46A-2C47-A6E4-00E2138FEB07}">
      <dgm:prSet phldrT="[Text]" custT="1"/>
      <dgm:spPr/>
      <dgm:t>
        <a:bodyPr anchor="b"/>
        <a:lstStyle/>
        <a:p>
          <a:r>
            <a:rPr lang="en-US" sz="2000" b="1" dirty="0"/>
            <a:t>Roster</a:t>
          </a:r>
        </a:p>
        <a:p>
          <a:r>
            <a:rPr lang="en-US" sz="1800" b="0" dirty="0"/>
            <a:t>* Relatively narrow roster</a:t>
          </a:r>
        </a:p>
        <a:p>
          <a:r>
            <a:rPr lang="en-US" sz="1800" b="0" dirty="0"/>
            <a:t>* Dion was his primary focus</a:t>
          </a:r>
        </a:p>
        <a:p>
          <a:r>
            <a:rPr lang="en-US" sz="1800" b="0" dirty="0"/>
            <a:t>* Allowed for deep, personalized management, but limited diversification </a:t>
          </a:r>
        </a:p>
        <a:p>
          <a:r>
            <a:rPr lang="en-US" sz="1800" b="0" dirty="0"/>
            <a:t>* A broader roster could have reduced dependency on a single artist</a:t>
          </a:r>
        </a:p>
      </dgm:t>
    </dgm:pt>
    <dgm:pt modelId="{3D8B2990-E1D1-D149-8E11-94DF3DF8B23D}" type="parTrans" cxnId="{1FA48667-4174-0F4C-BA98-195D39659794}">
      <dgm:prSet/>
      <dgm:spPr/>
      <dgm:t>
        <a:bodyPr/>
        <a:lstStyle/>
        <a:p>
          <a:endParaRPr lang="en-US"/>
        </a:p>
      </dgm:t>
    </dgm:pt>
    <dgm:pt modelId="{A3AE7DB5-325C-9E45-85B0-DD8802B0C266}" type="sibTrans" cxnId="{1FA48667-4174-0F4C-BA98-195D39659794}">
      <dgm:prSet/>
      <dgm:spPr/>
      <dgm:t>
        <a:bodyPr/>
        <a:lstStyle/>
        <a:p>
          <a:endParaRPr lang="en-US"/>
        </a:p>
      </dgm:t>
    </dgm:pt>
    <dgm:pt modelId="{41AABB5A-E2F8-CE43-823E-A6E66E5EEC7A}">
      <dgm:prSet phldrT="[Text]" custT="1"/>
      <dgm:spPr/>
      <dgm:t>
        <a:bodyPr anchor="t"/>
        <a:lstStyle/>
        <a:p>
          <a:r>
            <a:rPr lang="en-US" sz="2000" b="1" dirty="0"/>
            <a:t>Personality Weaknesses</a:t>
          </a:r>
        </a:p>
        <a:p>
          <a:r>
            <a:rPr lang="en-US" sz="1600" b="0" dirty="0"/>
            <a:t>* Blurred professional boundaries with how close he was with Dion</a:t>
          </a:r>
        </a:p>
        <a:p>
          <a:r>
            <a:rPr lang="en-US" sz="1600" b="0" dirty="0"/>
            <a:t>* Created potential ethical and emotional challenges </a:t>
          </a:r>
        </a:p>
        <a:p>
          <a:r>
            <a:rPr lang="en-US" sz="1600" b="0" dirty="0"/>
            <a:t>*</a:t>
          </a:r>
        </a:p>
      </dgm:t>
    </dgm:pt>
    <dgm:pt modelId="{94A53D4D-81B9-524D-BC2D-F78C733BF519}" type="parTrans" cxnId="{0E229B2D-9F1B-E443-BED2-BCD9D7C79F6A}">
      <dgm:prSet/>
      <dgm:spPr/>
      <dgm:t>
        <a:bodyPr/>
        <a:lstStyle/>
        <a:p>
          <a:endParaRPr lang="en-US"/>
        </a:p>
      </dgm:t>
    </dgm:pt>
    <dgm:pt modelId="{0EBA0A09-12AC-AB41-B190-63B00708CCC2}" type="sibTrans" cxnId="{0E229B2D-9F1B-E443-BED2-BCD9D7C79F6A}">
      <dgm:prSet/>
      <dgm:spPr/>
      <dgm:t>
        <a:bodyPr/>
        <a:lstStyle/>
        <a:p>
          <a:endParaRPr lang="en-US"/>
        </a:p>
      </dgm:t>
    </dgm:pt>
    <dgm:pt modelId="{347933B2-F6CF-E749-87EA-CBEF794D3CF6}">
      <dgm:prSet phldrT="[Text]" custT="1"/>
      <dgm:spPr/>
      <dgm:t>
        <a:bodyPr/>
        <a:lstStyle/>
        <a:p>
          <a:r>
            <a:rPr lang="en-US" sz="2000" b="1" dirty="0"/>
            <a:t>Missed Opportunities</a:t>
          </a:r>
        </a:p>
        <a:p>
          <a:r>
            <a:rPr lang="en-US" sz="1600" b="0" dirty="0"/>
            <a:t>* Expand into broader talent management or executive roles</a:t>
          </a:r>
        </a:p>
        <a:p>
          <a:r>
            <a:rPr lang="en-US" sz="1600" b="0" dirty="0"/>
            <a:t>* Limited influence across a wider roster or label ecosystem</a:t>
          </a:r>
        </a:p>
      </dgm:t>
    </dgm:pt>
    <dgm:pt modelId="{FBA2D715-9A80-DB43-B3B9-F0EED023A9B1}" type="parTrans" cxnId="{9200ADAE-0C88-A948-8D3B-042AE2F2F7F9}">
      <dgm:prSet/>
      <dgm:spPr/>
      <dgm:t>
        <a:bodyPr/>
        <a:lstStyle/>
        <a:p>
          <a:endParaRPr lang="en-US"/>
        </a:p>
      </dgm:t>
    </dgm:pt>
    <dgm:pt modelId="{EAE902C6-01DB-714C-813F-5F9B10233E08}" type="sibTrans" cxnId="{9200ADAE-0C88-A948-8D3B-042AE2F2F7F9}">
      <dgm:prSet/>
      <dgm:spPr/>
      <dgm:t>
        <a:bodyPr/>
        <a:lstStyle/>
        <a:p>
          <a:endParaRPr lang="en-US"/>
        </a:p>
      </dgm:t>
    </dgm:pt>
    <dgm:pt modelId="{FFB46CC3-2B00-1249-B8BA-82624323DDA3}">
      <dgm:prSet phldrT="[Text]" custT="1"/>
      <dgm:spPr/>
      <dgm:t>
        <a:bodyPr anchor="t"/>
        <a:lstStyle/>
        <a:p>
          <a:r>
            <a:rPr lang="en-US" sz="2000" b="1" dirty="0"/>
            <a:t>Career Trajectory for Self</a:t>
          </a:r>
        </a:p>
        <a:p>
          <a:r>
            <a:rPr lang="en-US" sz="1800" b="0" dirty="0"/>
            <a:t>* Steady growth, increasing influence, and sustained relevance</a:t>
          </a:r>
        </a:p>
        <a:p>
          <a:r>
            <a:rPr lang="en-US" sz="1800" b="0" dirty="0"/>
            <a:t>* Evolved from performer to executive-level manager and remained influential for decades</a:t>
          </a:r>
        </a:p>
      </dgm:t>
    </dgm:pt>
    <dgm:pt modelId="{2256033B-1E2D-F348-BB66-E615B7CD0470}" type="parTrans" cxnId="{5C09D84C-F3CA-2D47-941D-71ED2E3D98F9}">
      <dgm:prSet/>
      <dgm:spPr/>
      <dgm:t>
        <a:bodyPr/>
        <a:lstStyle/>
        <a:p>
          <a:endParaRPr lang="en-US"/>
        </a:p>
      </dgm:t>
    </dgm:pt>
    <dgm:pt modelId="{9056DED2-9760-6F4C-BD58-3A80542F307E}" type="sibTrans" cxnId="{5C09D84C-F3CA-2D47-941D-71ED2E3D98F9}">
      <dgm:prSet/>
      <dgm:spPr/>
      <dgm:t>
        <a:bodyPr/>
        <a:lstStyle/>
        <a:p>
          <a:endParaRPr lang="en-US"/>
        </a:p>
      </dgm:t>
    </dgm:pt>
    <dgm:pt modelId="{CA4CEB4D-D556-624D-A707-451F191B3B0B}" type="pres">
      <dgm:prSet presAssocID="{F58B11E1-7D2E-624D-83E5-FA35A90E574A}" presName="composite" presStyleCnt="0">
        <dgm:presLayoutVars>
          <dgm:chMax val="1"/>
          <dgm:dir/>
          <dgm:resizeHandles val="exact"/>
        </dgm:presLayoutVars>
      </dgm:prSet>
      <dgm:spPr/>
    </dgm:pt>
    <dgm:pt modelId="{1336F2C1-9B84-2742-A8B4-7F458F1ACE53}" type="pres">
      <dgm:prSet presAssocID="{F58B11E1-7D2E-624D-83E5-FA35A90E574A}" presName="radial" presStyleCnt="0">
        <dgm:presLayoutVars>
          <dgm:animLvl val="ctr"/>
        </dgm:presLayoutVars>
      </dgm:prSet>
      <dgm:spPr/>
    </dgm:pt>
    <dgm:pt modelId="{7A2F7F90-05F6-2348-8378-195CB632B093}" type="pres">
      <dgm:prSet presAssocID="{84399EEA-CF6B-A44E-A6CE-B9B42B8E31B8}" presName="centerShape" presStyleLbl="vennNode1" presStyleIdx="0" presStyleCnt="9"/>
      <dgm:spPr/>
    </dgm:pt>
    <dgm:pt modelId="{8EAA54C5-7912-A44D-964B-25195666467C}" type="pres">
      <dgm:prSet presAssocID="{D04B0CD8-FE4D-854F-B229-57838021D2B0}" presName="node" presStyleLbl="vennNode1" presStyleIdx="1" presStyleCnt="9" custScaleX="157055" custScaleY="156159" custRadScaleRad="94230">
        <dgm:presLayoutVars>
          <dgm:bulletEnabled val="1"/>
        </dgm:presLayoutVars>
      </dgm:prSet>
      <dgm:spPr/>
    </dgm:pt>
    <dgm:pt modelId="{C3AD54B8-A074-4242-B70C-647D61E4B33F}" type="pres">
      <dgm:prSet presAssocID="{87124097-7C33-7245-B630-AADC043B7E24}" presName="node" presStyleLbl="vennNode1" presStyleIdx="2" presStyleCnt="9" custScaleX="181134" custScaleY="160354" custRadScaleRad="140741" custRadScaleInc="19988">
        <dgm:presLayoutVars>
          <dgm:bulletEnabled val="1"/>
        </dgm:presLayoutVars>
      </dgm:prSet>
      <dgm:spPr/>
    </dgm:pt>
    <dgm:pt modelId="{3710A751-2AD6-7544-A39C-BACB0347A990}" type="pres">
      <dgm:prSet presAssocID="{9E1CA39C-5C57-E44E-8803-0DFC53CAD474}" presName="node" presStyleLbl="vennNode1" presStyleIdx="3" presStyleCnt="9" custScaleX="159389" custScaleY="162555" custRadScaleRad="117100" custRadScaleInc="-13">
        <dgm:presLayoutVars>
          <dgm:bulletEnabled val="1"/>
        </dgm:presLayoutVars>
      </dgm:prSet>
      <dgm:spPr/>
    </dgm:pt>
    <dgm:pt modelId="{D5763C55-55C3-2047-86FB-6908CEE5AA6F}" type="pres">
      <dgm:prSet presAssocID="{1DA78955-E46A-2C47-A6E4-00E2138FEB07}" presName="node" presStyleLbl="vennNode1" presStyleIdx="4" presStyleCnt="9" custScaleX="159823" custScaleY="148421" custRadScaleRad="127053" custRadScaleInc="-15106">
        <dgm:presLayoutVars>
          <dgm:bulletEnabled val="1"/>
        </dgm:presLayoutVars>
      </dgm:prSet>
      <dgm:spPr/>
    </dgm:pt>
    <dgm:pt modelId="{2F295365-5300-1F41-BA2D-4F30C8B1999C}" type="pres">
      <dgm:prSet presAssocID="{41AABB5A-E2F8-CE43-823E-A6E66E5EEC7A}" presName="node" presStyleLbl="vennNode1" presStyleIdx="5" presStyleCnt="9" custScaleX="159719" custScaleY="141236" custRadScaleRad="95493" custRadScaleInc="-707">
        <dgm:presLayoutVars>
          <dgm:bulletEnabled val="1"/>
        </dgm:presLayoutVars>
      </dgm:prSet>
      <dgm:spPr/>
    </dgm:pt>
    <dgm:pt modelId="{31949518-23FC-A44B-B6A5-57AB55D0561A}" type="pres">
      <dgm:prSet presAssocID="{347933B2-F6CF-E749-87EA-CBEF794D3CF6}" presName="node" presStyleLbl="vennNode1" presStyleIdx="6" presStyleCnt="9" custScaleX="183341" custScaleY="149676" custRadScaleRad="121979" custRadScaleInc="10882">
        <dgm:presLayoutVars>
          <dgm:bulletEnabled val="1"/>
        </dgm:presLayoutVars>
      </dgm:prSet>
      <dgm:spPr/>
    </dgm:pt>
    <dgm:pt modelId="{CCD9E148-B8A4-5243-98B9-7652DB134B77}" type="pres">
      <dgm:prSet presAssocID="{FFB46CC3-2B00-1249-B8BA-82624323DDA3}" presName="node" presStyleLbl="vennNode1" presStyleIdx="7" presStyleCnt="9" custScaleX="169546" custScaleY="148482" custRadScaleRad="116190" custRadScaleInc="-2547">
        <dgm:presLayoutVars>
          <dgm:bulletEnabled val="1"/>
        </dgm:presLayoutVars>
      </dgm:prSet>
      <dgm:spPr/>
    </dgm:pt>
    <dgm:pt modelId="{EA76B3E1-BC5C-494F-990F-70A284189E62}" type="pres">
      <dgm:prSet presAssocID="{2F766918-DE9C-BA4F-87E2-D479D86E0FC6}" presName="node" presStyleLbl="vennNode1" presStyleIdx="8" presStyleCnt="9" custScaleX="174521" custScaleY="162290" custRadScaleRad="122205" custRadScaleInc="-16213">
        <dgm:presLayoutVars>
          <dgm:bulletEnabled val="1"/>
        </dgm:presLayoutVars>
      </dgm:prSet>
      <dgm:spPr/>
    </dgm:pt>
  </dgm:ptLst>
  <dgm:cxnLst>
    <dgm:cxn modelId="{E4879B04-8227-8E4F-B7A7-35C15748D597}" type="presOf" srcId="{84399EEA-CF6B-A44E-A6CE-B9B42B8E31B8}" destId="{7A2F7F90-05F6-2348-8378-195CB632B093}" srcOrd="0" destOrd="0" presId="urn:microsoft.com/office/officeart/2005/8/layout/radial3"/>
    <dgm:cxn modelId="{7FC13906-0913-4945-B98B-6C62C7F9807B}" type="presOf" srcId="{347933B2-F6CF-E749-87EA-CBEF794D3CF6}" destId="{31949518-23FC-A44B-B6A5-57AB55D0561A}" srcOrd="0" destOrd="0" presId="urn:microsoft.com/office/officeart/2005/8/layout/radial3"/>
    <dgm:cxn modelId="{37019009-2C6D-434B-BD15-0EEA6573D0E9}" srcId="{84399EEA-CF6B-A44E-A6CE-B9B42B8E31B8}" destId="{2F766918-DE9C-BA4F-87E2-D479D86E0FC6}" srcOrd="7" destOrd="0" parTransId="{E34A2C32-D0DD-2040-AED3-46347E86D0A5}" sibTransId="{8C8EC5F3-2E4D-5C4C-8CE5-261DAB0D621F}"/>
    <dgm:cxn modelId="{564F8D25-F224-FA41-9421-395869B4EB72}" srcId="{84399EEA-CF6B-A44E-A6CE-B9B42B8E31B8}" destId="{87124097-7C33-7245-B630-AADC043B7E24}" srcOrd="1" destOrd="0" parTransId="{44A5204B-1590-FF4B-94BD-FA0A2BB044D4}" sibTransId="{DCBF1011-F551-E046-9E88-0FE0C98F971E}"/>
    <dgm:cxn modelId="{0E229B2D-9F1B-E443-BED2-BCD9D7C79F6A}" srcId="{84399EEA-CF6B-A44E-A6CE-B9B42B8E31B8}" destId="{41AABB5A-E2F8-CE43-823E-A6E66E5EEC7A}" srcOrd="4" destOrd="0" parTransId="{94A53D4D-81B9-524D-BC2D-F78C733BF519}" sibTransId="{0EBA0A09-12AC-AB41-B190-63B00708CCC2}"/>
    <dgm:cxn modelId="{7B3EC639-6814-6446-BBD8-1A86E29ACF5E}" type="presOf" srcId="{1DA78955-E46A-2C47-A6E4-00E2138FEB07}" destId="{D5763C55-55C3-2047-86FB-6908CEE5AA6F}" srcOrd="0" destOrd="0" presId="urn:microsoft.com/office/officeart/2005/8/layout/radial3"/>
    <dgm:cxn modelId="{A09B3F46-7C9F-ED47-BAA1-61C020206CE3}" type="presOf" srcId="{9E1CA39C-5C57-E44E-8803-0DFC53CAD474}" destId="{3710A751-2AD6-7544-A39C-BACB0347A990}" srcOrd="0" destOrd="0" presId="urn:microsoft.com/office/officeart/2005/8/layout/radial3"/>
    <dgm:cxn modelId="{12CAAB48-7BC8-6D41-B6EE-EDE02C45071B}" srcId="{84399EEA-CF6B-A44E-A6CE-B9B42B8E31B8}" destId="{9E1CA39C-5C57-E44E-8803-0DFC53CAD474}" srcOrd="2" destOrd="0" parTransId="{DA4A389F-E541-9A43-B296-34E8CBDE1F12}" sibTransId="{3CB783B9-5FE1-0741-B552-6D8693DA3CD2}"/>
    <dgm:cxn modelId="{F7350149-5B7E-C44D-BAAB-241D4B843FFC}" type="presOf" srcId="{87124097-7C33-7245-B630-AADC043B7E24}" destId="{C3AD54B8-A074-4242-B70C-647D61E4B33F}" srcOrd="0" destOrd="0" presId="urn:microsoft.com/office/officeart/2005/8/layout/radial3"/>
    <dgm:cxn modelId="{5C09D84C-F3CA-2D47-941D-71ED2E3D98F9}" srcId="{84399EEA-CF6B-A44E-A6CE-B9B42B8E31B8}" destId="{FFB46CC3-2B00-1249-B8BA-82624323DDA3}" srcOrd="6" destOrd="0" parTransId="{2256033B-1E2D-F348-BB66-E615B7CD0470}" sibTransId="{9056DED2-9760-6F4C-BD58-3A80542F307E}"/>
    <dgm:cxn modelId="{A49DDE54-7359-1D4F-A998-77F9A7206AD4}" type="presOf" srcId="{2F766918-DE9C-BA4F-87E2-D479D86E0FC6}" destId="{EA76B3E1-BC5C-494F-990F-70A284189E62}" srcOrd="0" destOrd="0" presId="urn:microsoft.com/office/officeart/2005/8/layout/radial3"/>
    <dgm:cxn modelId="{1FA48667-4174-0F4C-BA98-195D39659794}" srcId="{84399EEA-CF6B-A44E-A6CE-B9B42B8E31B8}" destId="{1DA78955-E46A-2C47-A6E4-00E2138FEB07}" srcOrd="3" destOrd="0" parTransId="{3D8B2990-E1D1-D149-8E11-94DF3DF8B23D}" sibTransId="{A3AE7DB5-325C-9E45-85B0-DD8802B0C266}"/>
    <dgm:cxn modelId="{B99D2E74-B897-774C-8B5E-D6C5E699D738}" srcId="{F58B11E1-7D2E-624D-83E5-FA35A90E574A}" destId="{84399EEA-CF6B-A44E-A6CE-B9B42B8E31B8}" srcOrd="0" destOrd="0" parTransId="{43A5CE88-C447-E44A-B126-BBCD45EE066B}" sibTransId="{D4BA99ED-7927-C74E-9212-2F483AF9EA92}"/>
    <dgm:cxn modelId="{E148F274-BFBE-E54D-BB25-AD29892D4A74}" type="presOf" srcId="{FFB46CC3-2B00-1249-B8BA-82624323DDA3}" destId="{CCD9E148-B8A4-5243-98B9-7652DB134B77}" srcOrd="0" destOrd="0" presId="urn:microsoft.com/office/officeart/2005/8/layout/radial3"/>
    <dgm:cxn modelId="{22323397-2794-4644-AD74-E0B103697EC5}" type="presOf" srcId="{D04B0CD8-FE4D-854F-B229-57838021D2B0}" destId="{8EAA54C5-7912-A44D-964B-25195666467C}" srcOrd="0" destOrd="0" presId="urn:microsoft.com/office/officeart/2005/8/layout/radial3"/>
    <dgm:cxn modelId="{9200ADAE-0C88-A948-8D3B-042AE2F2F7F9}" srcId="{84399EEA-CF6B-A44E-A6CE-B9B42B8E31B8}" destId="{347933B2-F6CF-E749-87EA-CBEF794D3CF6}" srcOrd="5" destOrd="0" parTransId="{FBA2D715-9A80-DB43-B3B9-F0EED023A9B1}" sibTransId="{EAE902C6-01DB-714C-813F-5F9B10233E08}"/>
    <dgm:cxn modelId="{CA81E6E2-9739-1C41-823F-104888EF08FC}" type="presOf" srcId="{41AABB5A-E2F8-CE43-823E-A6E66E5EEC7A}" destId="{2F295365-5300-1F41-BA2D-4F30C8B1999C}" srcOrd="0" destOrd="0" presId="urn:microsoft.com/office/officeart/2005/8/layout/radial3"/>
    <dgm:cxn modelId="{DC8FE1E9-8D4D-4D46-8B25-320A627EC5EB}" type="presOf" srcId="{F58B11E1-7D2E-624D-83E5-FA35A90E574A}" destId="{CA4CEB4D-D556-624D-A707-451F191B3B0B}" srcOrd="0" destOrd="0" presId="urn:microsoft.com/office/officeart/2005/8/layout/radial3"/>
    <dgm:cxn modelId="{F0A371F4-1953-584B-9D05-B99BD5BC4E60}" srcId="{84399EEA-CF6B-A44E-A6CE-B9B42B8E31B8}" destId="{D04B0CD8-FE4D-854F-B229-57838021D2B0}" srcOrd="0" destOrd="0" parTransId="{4A07B0A3-934D-2941-9E8C-AA8649425A35}" sibTransId="{498C4702-3304-FA49-8947-90003A480E35}"/>
    <dgm:cxn modelId="{9FE59549-E27B-BA40-B0C9-49C6E5F676BF}" type="presParOf" srcId="{CA4CEB4D-D556-624D-A707-451F191B3B0B}" destId="{1336F2C1-9B84-2742-A8B4-7F458F1ACE53}" srcOrd="0" destOrd="0" presId="urn:microsoft.com/office/officeart/2005/8/layout/radial3"/>
    <dgm:cxn modelId="{18CAA3A8-98E1-2340-A670-9AD8C8105046}" type="presParOf" srcId="{1336F2C1-9B84-2742-A8B4-7F458F1ACE53}" destId="{7A2F7F90-05F6-2348-8378-195CB632B093}" srcOrd="0" destOrd="0" presId="urn:microsoft.com/office/officeart/2005/8/layout/radial3"/>
    <dgm:cxn modelId="{59689714-5949-5C40-954B-BC0E4D645EC5}" type="presParOf" srcId="{1336F2C1-9B84-2742-A8B4-7F458F1ACE53}" destId="{8EAA54C5-7912-A44D-964B-25195666467C}" srcOrd="1" destOrd="0" presId="urn:microsoft.com/office/officeart/2005/8/layout/radial3"/>
    <dgm:cxn modelId="{2D2B1562-823B-4A4E-90E3-7EAE6D05E668}" type="presParOf" srcId="{1336F2C1-9B84-2742-A8B4-7F458F1ACE53}" destId="{C3AD54B8-A074-4242-B70C-647D61E4B33F}" srcOrd="2" destOrd="0" presId="urn:microsoft.com/office/officeart/2005/8/layout/radial3"/>
    <dgm:cxn modelId="{43F8E0DF-028F-704C-92A1-88944B489642}" type="presParOf" srcId="{1336F2C1-9B84-2742-A8B4-7F458F1ACE53}" destId="{3710A751-2AD6-7544-A39C-BACB0347A990}" srcOrd="3" destOrd="0" presId="urn:microsoft.com/office/officeart/2005/8/layout/radial3"/>
    <dgm:cxn modelId="{2A43FB5B-7C3C-BC41-BB11-3D57368D33FD}" type="presParOf" srcId="{1336F2C1-9B84-2742-A8B4-7F458F1ACE53}" destId="{D5763C55-55C3-2047-86FB-6908CEE5AA6F}" srcOrd="4" destOrd="0" presId="urn:microsoft.com/office/officeart/2005/8/layout/radial3"/>
    <dgm:cxn modelId="{FA4E3CEE-EE4B-C044-90BA-32502A1F1F03}" type="presParOf" srcId="{1336F2C1-9B84-2742-A8B4-7F458F1ACE53}" destId="{2F295365-5300-1F41-BA2D-4F30C8B1999C}" srcOrd="5" destOrd="0" presId="urn:microsoft.com/office/officeart/2005/8/layout/radial3"/>
    <dgm:cxn modelId="{E32A132C-2970-CD44-AFB0-FC45ED137603}" type="presParOf" srcId="{1336F2C1-9B84-2742-A8B4-7F458F1ACE53}" destId="{31949518-23FC-A44B-B6A5-57AB55D0561A}" srcOrd="6" destOrd="0" presId="urn:microsoft.com/office/officeart/2005/8/layout/radial3"/>
    <dgm:cxn modelId="{2AB99CBB-FE27-E94D-946E-146267F553A9}" type="presParOf" srcId="{1336F2C1-9B84-2742-A8B4-7F458F1ACE53}" destId="{CCD9E148-B8A4-5243-98B9-7652DB134B77}" srcOrd="7" destOrd="0" presId="urn:microsoft.com/office/officeart/2005/8/layout/radial3"/>
    <dgm:cxn modelId="{149F3E82-330A-3541-948B-74FAF16B1A55}" type="presParOf" srcId="{1336F2C1-9B84-2742-A8B4-7F458F1ACE53}" destId="{EA76B3E1-BC5C-494F-990F-70A284189E62}" srcOrd="8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2F7F90-05F6-2348-8378-195CB632B093}">
      <dsp:nvSpPr>
        <dsp:cNvPr id="0" name=""/>
        <dsp:cNvSpPr/>
      </dsp:nvSpPr>
      <dsp:spPr>
        <a:xfrm>
          <a:off x="2576757" y="1576801"/>
          <a:ext cx="3753733" cy="3753733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René Angélil Overall Rating</a:t>
          </a:r>
        </a:p>
      </dsp:txBody>
      <dsp:txXfrm>
        <a:off x="3126478" y="2126522"/>
        <a:ext cx="2654291" cy="2654291"/>
      </dsp:txXfrm>
    </dsp:sp>
    <dsp:sp modelId="{8EAA54C5-7912-A44D-964B-25195666467C}">
      <dsp:nvSpPr>
        <dsp:cNvPr id="0" name=""/>
        <dsp:cNvSpPr/>
      </dsp:nvSpPr>
      <dsp:spPr>
        <a:xfrm>
          <a:off x="2979767" y="-315273"/>
          <a:ext cx="2947712" cy="2930896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Leadership Strengths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*</a:t>
          </a:r>
          <a:r>
            <a:rPr lang="en-US" sz="1600" kern="1200" dirty="0"/>
            <a:t>Long-term and artist -first vision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* Demonstrated patience, strategic thinking, and belief in his artist’s potential </a:t>
          </a:r>
        </a:p>
      </dsp:txBody>
      <dsp:txXfrm>
        <a:off x="3411449" y="113947"/>
        <a:ext cx="2084348" cy="2072456"/>
      </dsp:txXfrm>
    </dsp:sp>
    <dsp:sp modelId="{C3AD54B8-A074-4242-B70C-647D61E4B33F}">
      <dsp:nvSpPr>
        <dsp:cNvPr id="0" name=""/>
        <dsp:cNvSpPr/>
      </dsp:nvSpPr>
      <dsp:spPr>
        <a:xfrm>
          <a:off x="5412287" y="0"/>
          <a:ext cx="3399643" cy="3009630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Opportunities for Artist(s)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* Transformative opportunities by strategically guiding Dion into the English language market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Expanding her reach beyond Quebec and Europe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*International touring, award recognition, film soundtracks, and long-term residence such as Las Vegas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* 2</a:t>
          </a:r>
          <a:r>
            <a:rPr lang="en-US" sz="1800" b="0" kern="1200" baseline="30000" dirty="0"/>
            <a:t>nd</a:t>
          </a:r>
          <a:r>
            <a:rPr lang="en-US" sz="1800" b="0" kern="1200" dirty="0"/>
            <a:t> Concert Tour</a:t>
          </a:r>
        </a:p>
      </dsp:txBody>
      <dsp:txXfrm>
        <a:off x="5910153" y="440750"/>
        <a:ext cx="2403911" cy="2128130"/>
      </dsp:txXfrm>
    </dsp:sp>
    <dsp:sp modelId="{3710A751-2AD6-7544-A39C-BACB0347A990}">
      <dsp:nvSpPr>
        <dsp:cNvPr id="0" name=""/>
        <dsp:cNvSpPr/>
      </dsp:nvSpPr>
      <dsp:spPr>
        <a:xfrm>
          <a:off x="5820411" y="1927905"/>
          <a:ext cx="2991519" cy="3050940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Visionary Traits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*Ability to identify undeveloped markets,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* Forsee long-term industry shifts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*Envisioned a global, multi-decade career/elite artist management </a:t>
          </a:r>
        </a:p>
      </dsp:txBody>
      <dsp:txXfrm>
        <a:off x="6258509" y="2374705"/>
        <a:ext cx="2115323" cy="2157340"/>
      </dsp:txXfrm>
    </dsp:sp>
    <dsp:sp modelId="{D5763C55-55C3-2047-86FB-6908CEE5AA6F}">
      <dsp:nvSpPr>
        <dsp:cNvPr id="0" name=""/>
        <dsp:cNvSpPr/>
      </dsp:nvSpPr>
      <dsp:spPr>
        <a:xfrm>
          <a:off x="5394480" y="3981627"/>
          <a:ext cx="2999664" cy="2785664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Roster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* Relatively narrow roster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* Dion was his primary focus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* Allowed for deep, personalized management, but limited diversification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* A broader roster could have reduced dependency on a single artist</a:t>
          </a:r>
        </a:p>
      </dsp:txBody>
      <dsp:txXfrm>
        <a:off x="5833771" y="4389578"/>
        <a:ext cx="2121082" cy="1969762"/>
      </dsp:txXfrm>
    </dsp:sp>
    <dsp:sp modelId="{2F295365-5300-1F41-BA2D-4F30C8B1999C}">
      <dsp:nvSpPr>
        <dsp:cNvPr id="0" name=""/>
        <dsp:cNvSpPr/>
      </dsp:nvSpPr>
      <dsp:spPr>
        <a:xfrm>
          <a:off x="2967729" y="4462594"/>
          <a:ext cx="2997712" cy="2650811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Personality Weaknesses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/>
            <a:t>* Blurred professional boundaries with how close he was with Dion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/>
            <a:t>* Created potential ethical and emotional challenges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/>
            <a:t>*</a:t>
          </a:r>
        </a:p>
      </dsp:txBody>
      <dsp:txXfrm>
        <a:off x="3406734" y="4850796"/>
        <a:ext cx="2119702" cy="1874407"/>
      </dsp:txXfrm>
    </dsp:sp>
    <dsp:sp modelId="{31949518-23FC-A44B-B6A5-57AB55D0561A}">
      <dsp:nvSpPr>
        <dsp:cNvPr id="0" name=""/>
        <dsp:cNvSpPr/>
      </dsp:nvSpPr>
      <dsp:spPr>
        <a:xfrm>
          <a:off x="452329" y="3958075"/>
          <a:ext cx="3441066" cy="2809218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Missed Opportunities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/>
            <a:t>* Expand into broader talent management or executive roles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/>
            <a:t>* Limited influence across a wider roster or label ecosystem</a:t>
          </a:r>
        </a:p>
      </dsp:txBody>
      <dsp:txXfrm>
        <a:off x="956261" y="4369475"/>
        <a:ext cx="2433202" cy="1986418"/>
      </dsp:txXfrm>
    </dsp:sp>
    <dsp:sp modelId="{CCD9E148-B8A4-5243-98B9-7652DB134B77}">
      <dsp:nvSpPr>
        <dsp:cNvPr id="0" name=""/>
        <dsp:cNvSpPr/>
      </dsp:nvSpPr>
      <dsp:spPr>
        <a:xfrm>
          <a:off x="22800" y="2117077"/>
          <a:ext cx="3182152" cy="2786809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Career Trajectory for Self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* Steady growth, increasing influence, and sustained relevance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* Evolved from performer to executive-level manager and remained influential for decades</a:t>
          </a:r>
        </a:p>
      </dsp:txBody>
      <dsp:txXfrm>
        <a:off x="488815" y="2525196"/>
        <a:ext cx="2250122" cy="1970571"/>
      </dsp:txXfrm>
    </dsp:sp>
    <dsp:sp modelId="{EA76B3E1-BC5C-494F-990F-70A284189E62}">
      <dsp:nvSpPr>
        <dsp:cNvPr id="0" name=""/>
        <dsp:cNvSpPr/>
      </dsp:nvSpPr>
      <dsp:spPr>
        <a:xfrm>
          <a:off x="452327" y="103665"/>
          <a:ext cx="3275526" cy="3045966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Longevity Planning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/>
            <a:t>* Excelled at longevity planning by prioritizing vocal health, pacing releases, and diversifying income through residence and branding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/>
            <a:t>* Made sure Dion’s career remained profitable and relevant beyond traditional pop career timelines</a:t>
          </a:r>
        </a:p>
      </dsp:txBody>
      <dsp:txXfrm>
        <a:off x="932017" y="549736"/>
        <a:ext cx="2316146" cy="21538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7B44-94EE-9C4D-8BC8-D9ED2A71A046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6754-346E-604A-81A0-F909B94DB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503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7B44-94EE-9C4D-8BC8-D9ED2A71A046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6754-346E-604A-81A0-F909B94DB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241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7B44-94EE-9C4D-8BC8-D9ED2A71A046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6754-346E-604A-81A0-F909B94DB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982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7B44-94EE-9C4D-8BC8-D9ED2A71A046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6754-346E-604A-81A0-F909B94DB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885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7B44-94EE-9C4D-8BC8-D9ED2A71A046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6754-346E-604A-81A0-F909B94DB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667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7B44-94EE-9C4D-8BC8-D9ED2A71A046}" type="datetimeFigureOut">
              <a:rPr lang="en-US" smtClean="0"/>
              <a:t>1/7/26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6754-346E-604A-81A0-F909B94DB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890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7B44-94EE-9C4D-8BC8-D9ED2A71A046}" type="datetimeFigureOut">
              <a:rPr lang="en-US" smtClean="0"/>
              <a:t>1/7/26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6754-346E-604A-81A0-F909B94DB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722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7B44-94EE-9C4D-8BC8-D9ED2A71A046}" type="datetimeFigureOut">
              <a:rPr lang="en-US" smtClean="0"/>
              <a:t>1/7/26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6754-346E-604A-81A0-F909B94DB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18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7B44-94EE-9C4D-8BC8-D9ED2A71A046}" type="datetimeFigureOut">
              <a:rPr lang="en-US" smtClean="0"/>
              <a:t>1/7/26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6754-346E-604A-81A0-F909B94DB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011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7B44-94EE-9C4D-8BC8-D9ED2A71A046}" type="datetimeFigureOut">
              <a:rPr lang="en-US" smtClean="0"/>
              <a:t>1/7/26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6754-346E-604A-81A0-F909B94DB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344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7B44-94EE-9C4D-8BC8-D9ED2A71A046}" type="datetimeFigureOut">
              <a:rPr lang="en-US" smtClean="0"/>
              <a:t>1/7/26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6754-346E-604A-81A0-F909B94DB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192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67B44-94EE-9C4D-8BC8-D9ED2A71A046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E6754-346E-604A-81A0-F909B94DB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90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559550702"/>
              </p:ext>
            </p:extLst>
          </p:nvPr>
        </p:nvGraphicFramePr>
        <p:xfrm>
          <a:off x="207340" y="90706"/>
          <a:ext cx="8811931" cy="67672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5263122" y="0"/>
            <a:ext cx="54238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4172709" y="3845418"/>
            <a:ext cx="109041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</a:t>
            </a:r>
          </a:p>
        </p:txBody>
      </p:sp>
      <p:sp>
        <p:nvSpPr>
          <p:cNvPr id="5" name="Rectangle 4"/>
          <p:cNvSpPr/>
          <p:nvPr/>
        </p:nvSpPr>
        <p:spPr>
          <a:xfrm>
            <a:off x="8059101" y="1263688"/>
            <a:ext cx="54238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434903" y="3111616"/>
            <a:ext cx="54238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92517" y="5218962"/>
            <a:ext cx="54238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</a:t>
            </a:r>
          </a:p>
        </p:txBody>
      </p:sp>
      <p:sp>
        <p:nvSpPr>
          <p:cNvPr id="8" name="Rectangle 7"/>
          <p:cNvSpPr/>
          <p:nvPr/>
        </p:nvSpPr>
        <p:spPr>
          <a:xfrm>
            <a:off x="5430646" y="5345445"/>
            <a:ext cx="54238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62489" y="5237704"/>
            <a:ext cx="54238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7340" y="3327100"/>
            <a:ext cx="64793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62489" y="1279742"/>
            <a:ext cx="54238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08314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14522</TotalTime>
  <Words>244</Words>
  <Application>Microsoft Macintosh PowerPoint</Application>
  <PresentationFormat>On-screen Show (4:3)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Full Sail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Winn</dc:creator>
  <cp:lastModifiedBy>Kyleigh Way</cp:lastModifiedBy>
  <cp:revision>13</cp:revision>
  <dcterms:created xsi:type="dcterms:W3CDTF">2015-12-28T13:57:33Z</dcterms:created>
  <dcterms:modified xsi:type="dcterms:W3CDTF">2026-01-07T23:45:38Z</dcterms:modified>
</cp:coreProperties>
</file>